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9"/>
  </p:notesMasterIdLst>
  <p:sldIdLst>
    <p:sldId id="256" r:id="rId2"/>
    <p:sldId id="258" r:id="rId3"/>
    <p:sldId id="321" r:id="rId4"/>
    <p:sldId id="322" r:id="rId5"/>
    <p:sldId id="312" r:id="rId6"/>
    <p:sldId id="313" r:id="rId7"/>
    <p:sldId id="325" r:id="rId8"/>
    <p:sldId id="317" r:id="rId9"/>
    <p:sldId id="318" r:id="rId10"/>
    <p:sldId id="319" r:id="rId11"/>
    <p:sldId id="324" r:id="rId12"/>
    <p:sldId id="323" r:id="rId13"/>
    <p:sldId id="320" r:id="rId14"/>
    <p:sldId id="326" r:id="rId15"/>
    <p:sldId id="330" r:id="rId16"/>
    <p:sldId id="314" r:id="rId17"/>
    <p:sldId id="327" r:id="rId18"/>
    <p:sldId id="328" r:id="rId19"/>
    <p:sldId id="329" r:id="rId20"/>
    <p:sldId id="310" r:id="rId21"/>
    <p:sldId id="311" r:id="rId22"/>
    <p:sldId id="332" r:id="rId23"/>
    <p:sldId id="331" r:id="rId24"/>
    <p:sldId id="333" r:id="rId25"/>
    <p:sldId id="334" r:id="rId26"/>
    <p:sldId id="335" r:id="rId27"/>
    <p:sldId id="286" r:id="rId28"/>
    <p:sldId id="336" r:id="rId29"/>
    <p:sldId id="337" r:id="rId30"/>
    <p:sldId id="338" r:id="rId31"/>
    <p:sldId id="339" r:id="rId32"/>
    <p:sldId id="340" r:id="rId33"/>
    <p:sldId id="342" r:id="rId34"/>
    <p:sldId id="341" r:id="rId35"/>
    <p:sldId id="343" r:id="rId36"/>
    <p:sldId id="306" r:id="rId37"/>
    <p:sldId id="307" r:id="rId38"/>
  </p:sldIdLst>
  <p:sldSz cx="9144000" cy="5143500" type="screen16x9"/>
  <p:notesSz cx="6858000" cy="9144000"/>
  <p:embeddedFontLst>
    <p:embeddedFont>
      <p:font typeface="Lao UI" panose="020B0502040204020203" pitchFamily="34" charset="0"/>
      <p:regular r:id="rId40"/>
      <p:bold r:id="rId41"/>
    </p:embeddedFont>
    <p:embeddedFont>
      <p:font typeface="Sniglet" panose="020B0604020202020204" charset="0"/>
      <p:regular r:id="rId42"/>
    </p:embeddedFont>
    <p:embeddedFont>
      <p:font typeface="Walter Turncoat" panose="020B0604020202020204" charset="0"/>
      <p:regular r:id="rId43"/>
    </p:embeddedFont>
    <p:embeddedFont>
      <p:font typeface="段宁毛笔行书" panose="03000509000000000000" pitchFamily="65" charset="-122"/>
      <p:regular r:id="rId44"/>
    </p:embeddedFont>
    <p:embeddedFont>
      <p:font typeface="Arial Unicode MS" panose="020B0604020202020204" pitchFamily="34" charset="-122"/>
      <p:regular r:id="rId45"/>
    </p:embeddedFont>
    <p:embeddedFont>
      <p:font typeface="微软雅黑" panose="020B0503020204020204" pitchFamily="34" charset="-122"/>
      <p:regular r:id="rId46"/>
      <p:bold r:id="rId47"/>
    </p:embeddedFont>
    <p:embeddedFont>
      <p:font typeface="华文行楷" panose="02010800040101010101" pitchFamily="2" charset="-122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DEA765-D164-46E0-B79A-213E9E5DDC1A}">
  <a:tblStyle styleId="{04DEA765-D164-46E0-B79A-213E9E5DDC1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14129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328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946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014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073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206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0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94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98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585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707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628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807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098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584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926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021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202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096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702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831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095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1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91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66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74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987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21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192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03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54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高带宽，低延迟，</a:t>
            </a:r>
            <a:r>
              <a:rPr lang="en-US" altLang="zh-CN" dirty="0" smtClean="0"/>
              <a:t>TCP</a:t>
            </a:r>
            <a:r>
              <a:rPr lang="zh-CN" altLang="en-US" dirty="0" smtClean="0"/>
              <a:t>慢启动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67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313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关键字过滤：公司跳板机</a:t>
            </a:r>
            <a:r>
              <a:rPr lang="en-US" altLang="zh-CN" dirty="0" smtClean="0"/>
              <a:t>2</a:t>
            </a:r>
            <a:r>
              <a:rPr lang="zh-CN" altLang="en-US" dirty="0" smtClean="0"/>
              <a:t>台以上切换</a:t>
            </a:r>
            <a:endParaRPr lang="en-US" altLang="zh-CN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zh-CN" dirty="0" smtClean="0"/>
              <a:t>IP</a:t>
            </a:r>
            <a:r>
              <a:rPr lang="zh-CN" altLang="en-US" dirty="0" smtClean="0"/>
              <a:t>封锁：亚马逊某个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段全部中招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02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 smtClean="0"/>
              <a:t>关键字过滤：公司跳板机</a:t>
            </a:r>
            <a:r>
              <a:rPr lang="en-US" altLang="zh-CN" dirty="0" smtClean="0"/>
              <a:t>2</a:t>
            </a:r>
            <a:r>
              <a:rPr lang="zh-CN" altLang="en-US" dirty="0" smtClean="0"/>
              <a:t>台以上切换</a:t>
            </a:r>
            <a:endParaRPr lang="en-US" altLang="zh-CN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zh-CN" dirty="0" smtClean="0"/>
              <a:t>IP</a:t>
            </a:r>
            <a:r>
              <a:rPr lang="zh-CN" altLang="en-US" dirty="0" smtClean="0"/>
              <a:t>封锁：亚马逊某个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段全部中招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16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187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691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99181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60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223963" y="1507925"/>
            <a:ext cx="26319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reebuf.com/articles/web/126210.html" TargetMode="External"/><Relationship Id="rId13" Type="http://schemas.openxmlformats.org/officeDocument/2006/relationships/hyperlink" Target="https://www.w3.org/Protocols/rfc2616/rfc2616-sec4.html" TargetMode="External"/><Relationship Id="rId3" Type="http://schemas.openxmlformats.org/officeDocument/2006/relationships/hyperlink" Target="https://scotthelme.co.uk/bypassing-hsts-or-hpkp-in-chrome-is-a-badidea/" TargetMode="External"/><Relationship Id="rId7" Type="http://schemas.openxmlformats.org/officeDocument/2006/relationships/hyperlink" Target="https://nakedsecurity.sophos.com/2017/09/19/pypi-python-repository-hit-by-typosquatting-sneak-attack/" TargetMode="External"/><Relationship Id="rId12" Type="http://schemas.openxmlformats.org/officeDocument/2006/relationships/hyperlink" Target="https://www.zhihu.com/question/34074946" TargetMode="External"/><Relationship Id="rId2" Type="http://schemas.openxmlformats.org/officeDocument/2006/relationships/hyperlink" Target="https://pdfs.semanticscholar.org/187d/26258dc57d794ce4badb094e64cf8d3f7d88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nblogs.com/zhangshitong/p/6478721.html" TargetMode="External"/><Relationship Id="rId11" Type="http://schemas.openxmlformats.org/officeDocument/2006/relationships/hyperlink" Target="https://baike.baidu.com/item/DNS%E6%AC%BA%E9%AA%97/8759836?fr=aladdin" TargetMode="External"/><Relationship Id="rId5" Type="http://schemas.openxmlformats.org/officeDocument/2006/relationships/hyperlink" Target="https://www.troyhunt.com/understanding-http-strict-transport/" TargetMode="External"/><Relationship Id="rId10" Type="http://schemas.openxmlformats.org/officeDocument/2006/relationships/hyperlink" Target="http://www.moonsec.com/post-544.html" TargetMode="External"/><Relationship Id="rId4" Type="http://schemas.openxmlformats.org/officeDocument/2006/relationships/hyperlink" Target="https://en.wikipedia.org/wiki/HTTP_Public_Key_Pinning" TargetMode="External"/><Relationship Id="rId9" Type="http://schemas.openxmlformats.org/officeDocument/2006/relationships/hyperlink" Target="https://www.secpulse.com/archives/6068.html" TargetMode="External"/><Relationship Id="rId14" Type="http://schemas.openxmlformats.org/officeDocument/2006/relationships/hyperlink" Target="http://www.kalitut.com/2014/06/what-is-kali-linux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2173271" y="2028497"/>
            <a:ext cx="2469931" cy="1229710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63"/>
          <p:cNvSpPr txBox="1">
            <a:spLocks noGrp="1"/>
          </p:cNvSpPr>
          <p:nvPr>
            <p:ph type="ctrTitle" idx="4294967295"/>
          </p:nvPr>
        </p:nvSpPr>
        <p:spPr>
          <a:xfrm>
            <a:off x="4773972" y="3798958"/>
            <a:ext cx="4102667" cy="9351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sz="3200" b="1" i="1" dirty="0" smtClean="0"/>
              <a:t>Shy Song</a:t>
            </a:r>
            <a:br>
              <a:rPr lang="en-US" altLang="zh-CN" sz="3200" b="1" i="1" dirty="0" smtClean="0"/>
            </a:br>
            <a:r>
              <a:rPr lang="en-US" altLang="zh-CN" sz="3200" b="1" i="1" dirty="0" smtClean="0"/>
              <a:t>2018 / 01 / 25</a:t>
            </a:r>
            <a:endParaRPr lang="en" sz="3200" b="1" i="1" dirty="0"/>
          </a:p>
        </p:txBody>
      </p:sp>
      <p:sp>
        <p:nvSpPr>
          <p:cNvPr id="14" name="矩形 13"/>
          <p:cNvSpPr/>
          <p:nvPr/>
        </p:nvSpPr>
        <p:spPr>
          <a:xfrm>
            <a:off x="4015818" y="526381"/>
            <a:ext cx="12820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72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🌏</a:t>
            </a:r>
            <a:endParaRPr lang="zh-CN" altLang="en-US" sz="7200" dirty="0"/>
          </a:p>
        </p:txBody>
      </p:sp>
      <p:sp>
        <p:nvSpPr>
          <p:cNvPr id="4" name="矩形 3"/>
          <p:cNvSpPr/>
          <p:nvPr/>
        </p:nvSpPr>
        <p:spPr>
          <a:xfrm>
            <a:off x="1242926" y="2346363"/>
            <a:ext cx="6999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Walter Turncoat" panose="020B0604020202020204" charset="0"/>
                <a:ea typeface="Walter Turncoat" panose="020B0604020202020204" charset="0"/>
                <a:sym typeface="Sniglet"/>
              </a:rPr>
              <a:t>The Insecure </a:t>
            </a:r>
            <a:r>
              <a:rPr lang="en-US" altLang="zh-CN" sz="4000" dirty="0" smtClean="0">
                <a:solidFill>
                  <a:srgbClr val="FFFFFF"/>
                </a:solidFill>
                <a:latin typeface="Walter Turncoat" panose="020B0604020202020204" charset="0"/>
                <a:ea typeface="Walter Turncoat" panose="020B0604020202020204" charset="0"/>
                <a:sym typeface="Sniglet"/>
              </a:rPr>
              <a:t>Http Protocol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dirty="0" err="1" smtClean="0">
                <a:latin typeface="Walter Turncoat" panose="020B0604020202020204" charset="0"/>
                <a:ea typeface="Walter Turncoat" panose="020B0604020202020204" charset="0"/>
              </a:rPr>
              <a:t>wifi</a:t>
            </a:r>
            <a:endParaRPr lang="en" sz="32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10" name="Shape 72"/>
          <p:cNvSpPr txBox="1">
            <a:spLocks/>
          </p:cNvSpPr>
          <p:nvPr/>
        </p:nvSpPr>
        <p:spPr>
          <a:xfrm>
            <a:off x="685800" y="2237176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>
              <a:buNone/>
            </a:pPr>
            <a:r>
              <a:rPr lang="en-US" altLang="zh-CN" dirty="0" err="1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</a:rPr>
              <a:t>Aircrack-ng</a:t>
            </a:r>
            <a:endParaRPr lang="en-US" altLang="zh-CN" dirty="0" smtClean="0">
              <a:solidFill>
                <a:schemeClr val="bg1"/>
              </a:solidFill>
              <a:latin typeface="Walter Turncoat" panose="020B0604020202020204" charset="0"/>
              <a:ea typeface="Walter Turncoat" panose="020B0604020202020204" charset="0"/>
            </a:endParaRPr>
          </a:p>
          <a:p>
            <a:pPr algn="ctr">
              <a:buNone/>
            </a:pPr>
            <a:r>
              <a:rPr lang="en-US" altLang="zh-CN" dirty="0">
                <a:latin typeface="Walter Turncoat" panose="020B0604020202020204" charset="0"/>
                <a:ea typeface="Walter Turncoat" panose="020B0604020202020204" charset="0"/>
              </a:rPr>
              <a:t>https://www.aircrack-ng.org</a:t>
            </a:r>
            <a:r>
              <a:rPr lang="en-US" altLang="zh-CN" dirty="0" smtClean="0">
                <a:latin typeface="Walter Turncoat" panose="020B0604020202020204" charset="0"/>
                <a:ea typeface="Walter Turncoat" panose="020B0604020202020204" charset="0"/>
              </a:rPr>
              <a:t>/</a:t>
            </a:r>
          </a:p>
          <a:p>
            <a:pPr algn="ctr">
              <a:buNone/>
            </a:pPr>
            <a:r>
              <a:rPr lang="en-US" altLang="zh-CN" dirty="0">
                <a:latin typeface="Walter Turncoat" panose="020B0604020202020204" charset="0"/>
                <a:ea typeface="Walter Turncoat" panose="020B0604020202020204" charset="0"/>
              </a:rPr>
              <a:t> a network software suite consisting of a detector, packet sniffer, WEP and WPA/WPA2-PSK cracker and analysis tool for 802.11 wireless LANs.</a:t>
            </a:r>
            <a:endParaRPr lang="en-US" altLang="zh-CN" dirty="0">
              <a:solidFill>
                <a:schemeClr val="bg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0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dirty="0" err="1" smtClean="0">
                <a:latin typeface="Walter Turncoat" panose="020B0604020202020204" charset="0"/>
                <a:ea typeface="Walter Turncoat" panose="020B0604020202020204" charset="0"/>
              </a:rPr>
              <a:t>wifi</a:t>
            </a:r>
            <a:endParaRPr lang="en" sz="32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2050" name="Picture 2" descr="Image result for kali aircrack 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7" y="996865"/>
            <a:ext cx="7535917" cy="324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1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12000" y="0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/>
              <a:t>Service Set Identifier</a:t>
            </a:r>
            <a:endParaRPr lang="en" sz="32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1"/>
          <a:stretch/>
        </p:blipFill>
        <p:spPr>
          <a:xfrm>
            <a:off x="399393" y="1838055"/>
            <a:ext cx="2741340" cy="2490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51" y="2666817"/>
            <a:ext cx="5408498" cy="881745"/>
          </a:xfrm>
          <a:prstGeom prst="rect">
            <a:avLst/>
          </a:prstGeom>
        </p:spPr>
      </p:pic>
      <p:sp>
        <p:nvSpPr>
          <p:cNvPr id="12" name="Shape 131"/>
          <p:cNvSpPr/>
          <p:nvPr/>
        </p:nvSpPr>
        <p:spPr>
          <a:xfrm>
            <a:off x="325821" y="1749978"/>
            <a:ext cx="2882139" cy="2758959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5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12000" y="0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dirty="0" err="1" smtClean="0">
                <a:latin typeface="Walter Turncoat" panose="020B0604020202020204" charset="0"/>
                <a:ea typeface="Walter Turncoat" panose="020B0604020202020204" charset="0"/>
              </a:rPr>
              <a:t>wifipineapple</a:t>
            </a:r>
            <a:endParaRPr lang="en" sz="32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10" name="Shape 72"/>
          <p:cNvSpPr txBox="1">
            <a:spLocks/>
          </p:cNvSpPr>
          <p:nvPr/>
        </p:nvSpPr>
        <p:spPr>
          <a:xfrm>
            <a:off x="3592678" y="3610650"/>
            <a:ext cx="475855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</a:rPr>
              <a:t>$ 99.99</a:t>
            </a:r>
          </a:p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</a:rPr>
              <a:t>https</a:t>
            </a:r>
            <a:r>
              <a:rPr lang="en-US" altLang="zh-CN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</a:rPr>
              <a:t>://wifipineapple.com</a:t>
            </a:r>
            <a:r>
              <a:rPr lang="en-US" altLang="zh-CN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</a:rPr>
              <a:t>/</a:t>
            </a:r>
          </a:p>
          <a:p>
            <a:pPr>
              <a:buNone/>
            </a:pPr>
            <a:endParaRPr lang="en-US" altLang="zh-CN" dirty="0" smtClean="0">
              <a:solidFill>
                <a:schemeClr val="bg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5" y="1438905"/>
            <a:ext cx="2619703" cy="14725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5" y="2911454"/>
            <a:ext cx="2617593" cy="1471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678" y="1441374"/>
            <a:ext cx="49053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/>
              <a:t>Address Resolution Protocol</a:t>
            </a:r>
            <a:endParaRPr lang="en" sz="32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765" y="1859578"/>
            <a:ext cx="4548320" cy="32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7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3"/>
          <p:cNvSpPr txBox="1">
            <a:spLocks/>
          </p:cNvSpPr>
          <p:nvPr/>
        </p:nvSpPr>
        <p:spPr>
          <a:xfrm>
            <a:off x="1803646" y="335083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4000" dirty="0" err="1" smtClean="0"/>
              <a:t>bettercap</a:t>
            </a:r>
            <a:endParaRPr lang="en" sz="4000" dirty="0"/>
          </a:p>
        </p:txBody>
      </p:sp>
      <p:sp>
        <p:nvSpPr>
          <p:cNvPr id="9" name="Shape 65"/>
          <p:cNvSpPr/>
          <p:nvPr/>
        </p:nvSpPr>
        <p:spPr>
          <a:xfrm>
            <a:off x="2163451" y="1184307"/>
            <a:ext cx="4573680" cy="17152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22" name="Picture 2" descr="Image result for betterc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0" y="1794519"/>
            <a:ext cx="7723421" cy="282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6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38" y="1738320"/>
            <a:ext cx="5074416" cy="284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63"/>
          <p:cNvSpPr txBox="1">
            <a:spLocks/>
          </p:cNvSpPr>
          <p:nvPr/>
        </p:nvSpPr>
        <p:spPr>
          <a:xfrm>
            <a:off x="1803646" y="335083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4000" dirty="0"/>
              <a:t>phishing page attack</a:t>
            </a:r>
            <a:endParaRPr lang="en" sz="4000" dirty="0"/>
          </a:p>
        </p:txBody>
      </p:sp>
      <p:sp>
        <p:nvSpPr>
          <p:cNvPr id="9" name="Shape 65"/>
          <p:cNvSpPr/>
          <p:nvPr/>
        </p:nvSpPr>
        <p:spPr>
          <a:xfrm>
            <a:off x="2163451" y="1184307"/>
            <a:ext cx="4573680" cy="17152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24" y="633641"/>
            <a:ext cx="7478038" cy="4509859"/>
          </a:xfrm>
          <a:prstGeom prst="rect">
            <a:avLst/>
          </a:prstGeom>
        </p:spPr>
      </p:pic>
      <p:sp>
        <p:nvSpPr>
          <p:cNvPr id="6" name="Shape 116"/>
          <p:cNvSpPr txBox="1">
            <a:spLocks noGrp="1"/>
          </p:cNvSpPr>
          <p:nvPr>
            <p:ph type="title"/>
          </p:nvPr>
        </p:nvSpPr>
        <p:spPr>
          <a:xfrm>
            <a:off x="-12000" y="0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dirty="0" err="1" smtClean="0">
                <a:latin typeface="Walter Turncoat" panose="020B0604020202020204" charset="0"/>
                <a:ea typeface="Walter Turncoat" panose="020B0604020202020204" charset="0"/>
              </a:rPr>
              <a:t>iframe</a:t>
            </a:r>
            <a:endParaRPr lang="en" sz="32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6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252"/>
            <a:ext cx="2728335" cy="18172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67" y="1547822"/>
            <a:ext cx="4579959" cy="34391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853"/>
            <a:ext cx="2728335" cy="2624398"/>
          </a:xfrm>
          <a:prstGeom prst="rect">
            <a:avLst/>
          </a:prstGeom>
        </p:spPr>
      </p:pic>
      <p:sp>
        <p:nvSpPr>
          <p:cNvPr id="5" name="Shape 116"/>
          <p:cNvSpPr txBox="1">
            <a:spLocks noGrp="1"/>
          </p:cNvSpPr>
          <p:nvPr>
            <p:ph type="title"/>
          </p:nvPr>
        </p:nvSpPr>
        <p:spPr>
          <a:xfrm>
            <a:off x="-12000" y="0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200" dirty="0">
                <a:latin typeface="Walter Turncoat" panose="020B0604020202020204" charset="0"/>
                <a:ea typeface="Walter Turncoat" panose="020B0604020202020204" charset="0"/>
              </a:rPr>
              <a:t>Pseudo base station</a:t>
            </a:r>
            <a:endParaRPr lang="en" sz="32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9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6"/>
          <p:cNvSpPr txBox="1">
            <a:spLocks noGrp="1"/>
          </p:cNvSpPr>
          <p:nvPr>
            <p:ph type="title"/>
          </p:nvPr>
        </p:nvSpPr>
        <p:spPr>
          <a:xfrm>
            <a:off x="-12000" y="0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 err="1"/>
              <a:t>typosquatting</a:t>
            </a:r>
            <a:endParaRPr lang="en" sz="32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0" y="742950"/>
            <a:ext cx="1238250" cy="4400550"/>
          </a:xfrm>
          <a:prstGeom prst="rect">
            <a:avLst/>
          </a:prstGeom>
        </p:spPr>
      </p:pic>
      <p:sp>
        <p:nvSpPr>
          <p:cNvPr id="8" name="Shape 72"/>
          <p:cNvSpPr txBox="1">
            <a:spLocks/>
          </p:cNvSpPr>
          <p:nvPr/>
        </p:nvSpPr>
        <p:spPr>
          <a:xfrm>
            <a:off x="685800" y="2237176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www.zdao.com</a:t>
            </a:r>
            <a:endParaRPr lang="en-US" altLang="zh-CN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www.zda0.com</a:t>
            </a:r>
          </a:p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www.2dao.com</a:t>
            </a:r>
          </a:p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www.zdao.cn</a:t>
            </a:r>
          </a:p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www.zaodao.com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897" y="1430724"/>
            <a:ext cx="4724235" cy="335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6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 idx="4294967295"/>
          </p:nvPr>
        </p:nvSpPr>
        <p:spPr>
          <a:xfrm>
            <a:off x="1803646" y="1202350"/>
            <a:ext cx="54570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 smtClean="0"/>
              <a:t>HTTP</a:t>
            </a:r>
            <a:endParaRPr lang="en" sz="4800" dirty="0"/>
          </a:p>
        </p:txBody>
      </p:sp>
      <p:sp>
        <p:nvSpPr>
          <p:cNvPr id="64" name="Shape 64"/>
          <p:cNvSpPr txBox="1">
            <a:spLocks noGrp="1"/>
          </p:cNvSpPr>
          <p:nvPr>
            <p:ph type="subTitle" idx="4294967295"/>
          </p:nvPr>
        </p:nvSpPr>
        <p:spPr>
          <a:xfrm>
            <a:off x="836671" y="2611377"/>
            <a:ext cx="7330231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zh-CN" sz="3600" dirty="0" err="1">
                <a:latin typeface="Walter Turncoat" panose="020B0604020202020204" charset="0"/>
                <a:ea typeface="Walter Turncoat" panose="020B0604020202020204" charset="0"/>
              </a:rPr>
              <a:t>HyperText</a:t>
            </a:r>
            <a:r>
              <a:rPr lang="en-US" altLang="zh-CN" sz="3600" dirty="0">
                <a:latin typeface="Walter Turncoat" panose="020B0604020202020204" charset="0"/>
                <a:ea typeface="Walter Turncoat" panose="020B0604020202020204" charset="0"/>
              </a:rPr>
              <a:t> Transfer </a:t>
            </a:r>
            <a:r>
              <a:rPr lang="en-US" altLang="zh-CN" sz="3600" dirty="0" smtClean="0">
                <a:latin typeface="Walter Turncoat" panose="020B0604020202020204" charset="0"/>
                <a:ea typeface="Walter Turncoat" panose="020B0604020202020204" charset="0"/>
              </a:rPr>
              <a:t>Protocol</a:t>
            </a:r>
          </a:p>
          <a:p>
            <a:pPr lvl="0" algn="ctr">
              <a:spcBef>
                <a:spcPts val="0"/>
              </a:spcBef>
              <a:buNone/>
            </a:pPr>
            <a:endParaRPr lang="en-US" altLang="zh-CN" sz="3600" dirty="0" smtClean="0"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3780547" y="2051575"/>
            <a:ext cx="144248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56"/>
          <p:cNvSpPr/>
          <p:nvPr/>
        </p:nvSpPr>
        <p:spPr>
          <a:xfrm>
            <a:off x="4257087" y="722311"/>
            <a:ext cx="494022" cy="465515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htt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70" y="2101967"/>
            <a:ext cx="2789144" cy="224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/>
              <a:t>Http over Secure Socket Layer</a:t>
            </a:r>
          </a:p>
        </p:txBody>
      </p:sp>
      <p:sp>
        <p:nvSpPr>
          <p:cNvPr id="5" name="矩形 4"/>
          <p:cNvSpPr/>
          <p:nvPr/>
        </p:nvSpPr>
        <p:spPr>
          <a:xfrm>
            <a:off x="3624605" y="2366196"/>
            <a:ext cx="551939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8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Lao UI" panose="020B0502040204020203" pitchFamily="34" charset="0"/>
              </a:rPr>
              <a:t>·</a:t>
            </a:r>
            <a:r>
              <a:rPr lang="en-US" altLang="zh-CN" sz="18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12 </a:t>
            </a:r>
            <a:r>
              <a:rPr lang="en-US" altLang="zh-CN" sz="18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packets for SSL, </a:t>
            </a:r>
            <a:r>
              <a:rPr lang="en-US" altLang="zh-CN" sz="1800" dirty="0" err="1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vs</a:t>
            </a:r>
            <a:r>
              <a:rPr lang="en-US" altLang="zh-CN" sz="18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 3 for TCP </a:t>
            </a:r>
            <a:r>
              <a:rPr lang="en-US" altLang="zh-CN" sz="18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alone</a:t>
            </a:r>
          </a:p>
          <a:p>
            <a:pPr lvl="0"/>
            <a:r>
              <a:rPr lang="en-US" altLang="zh-CN" sz="1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Lao UI" panose="020B0502040204020203" pitchFamily="34" charset="0"/>
              </a:rPr>
              <a:t>·</a:t>
            </a:r>
            <a:r>
              <a:rPr lang="en-US" altLang="zh-CN" sz="18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TCP </a:t>
            </a:r>
            <a:r>
              <a:rPr lang="en-US" altLang="zh-CN" sz="18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handshake took 114ms</a:t>
            </a:r>
          </a:p>
          <a:p>
            <a:pPr lvl="0"/>
            <a:r>
              <a:rPr lang="en-US" altLang="zh-CN" sz="1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Lao UI" panose="020B0502040204020203" pitchFamily="34" charset="0"/>
              </a:rPr>
              <a:t>·</a:t>
            </a:r>
            <a:r>
              <a:rPr lang="en-US" altLang="zh-CN" sz="18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Total </a:t>
            </a:r>
            <a:r>
              <a:rPr lang="en-US" altLang="zh-CN" sz="18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SSL handshake time was 436ms</a:t>
            </a:r>
          </a:p>
          <a:p>
            <a:pPr lvl="0"/>
            <a:r>
              <a:rPr lang="en-US" altLang="zh-CN" sz="1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Lao UI" panose="020B0502040204020203" pitchFamily="34" charset="0"/>
              </a:rPr>
              <a:t>·</a:t>
            </a:r>
            <a:r>
              <a:rPr lang="en-US" altLang="zh-CN" sz="18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Number </a:t>
            </a:r>
            <a:r>
              <a:rPr lang="en-US" altLang="zh-CN" sz="18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of network round-trips was 3.</a:t>
            </a:r>
          </a:p>
          <a:p>
            <a:pPr lvl="0"/>
            <a:r>
              <a:rPr lang="en-US" altLang="zh-CN" sz="1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Lao UI" panose="020B0502040204020203" pitchFamily="34" charset="0"/>
              </a:rPr>
              <a:t>·</a:t>
            </a:r>
            <a:r>
              <a:rPr lang="en-US" altLang="zh-CN" sz="18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SSL </a:t>
            </a:r>
            <a:r>
              <a:rPr lang="en-US" altLang="zh-CN" sz="18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portion took 322ms (network and crypto)</a:t>
            </a:r>
          </a:p>
          <a:p>
            <a:pPr lvl="0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477561" y="1989123"/>
            <a:ext cx="2963222" cy="2526315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71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29749"/>
            <a:ext cx="59150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2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/>
              <a:t>Classification of Encryption Methods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03" y="2348897"/>
            <a:ext cx="59721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6"/>
          <p:cNvSpPr txBox="1">
            <a:spLocks noGrp="1"/>
          </p:cNvSpPr>
          <p:nvPr>
            <p:ph type="title"/>
          </p:nvPr>
        </p:nvSpPr>
        <p:spPr>
          <a:xfrm>
            <a:off x="-12000" y="0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b="1" dirty="0" err="1"/>
              <a:t>Rivest</a:t>
            </a:r>
            <a:r>
              <a:rPr lang="en-US" altLang="zh-CN" sz="3200" b="1" dirty="0"/>
              <a:t>–Shamir–</a:t>
            </a:r>
            <a:r>
              <a:rPr lang="en-US" altLang="zh-CN" sz="3200" b="1" dirty="0" err="1"/>
              <a:t>Adleman</a:t>
            </a:r>
            <a:endParaRPr lang="en" sz="32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  <p:pic>
        <p:nvPicPr>
          <p:cNvPr id="6146" name="Picture 2" descr="Image result for r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73" y="1015055"/>
            <a:ext cx="7416253" cy="37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3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495300"/>
            <a:ext cx="71818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44" y="261774"/>
            <a:ext cx="7715250" cy="2076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19" y="3150640"/>
            <a:ext cx="57531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490537"/>
            <a:ext cx="72199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2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Shape 99"/>
          <p:cNvGrpSpPr/>
          <p:nvPr/>
        </p:nvGrpSpPr>
        <p:grpSpPr>
          <a:xfrm rot="11527040">
            <a:off x="3175237" y="3232942"/>
            <a:ext cx="1826429" cy="341797"/>
            <a:chOff x="271125" y="812725"/>
            <a:chExt cx="766525" cy="221725"/>
          </a:xfrm>
        </p:grpSpPr>
        <p:sp>
          <p:nvSpPr>
            <p:cNvPr id="100" name="Shape 100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矩形 1"/>
          <p:cNvSpPr/>
          <p:nvPr/>
        </p:nvSpPr>
        <p:spPr>
          <a:xfrm>
            <a:off x="5534347" y="3403840"/>
            <a:ext cx="864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4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🏃</a:t>
            </a:r>
            <a:endParaRPr lang="zh-CN" altLang="en-US" sz="4800" dirty="0"/>
          </a:p>
        </p:txBody>
      </p:sp>
      <p:grpSp>
        <p:nvGrpSpPr>
          <p:cNvPr id="17" name="Shape 99"/>
          <p:cNvGrpSpPr/>
          <p:nvPr/>
        </p:nvGrpSpPr>
        <p:grpSpPr>
          <a:xfrm rot="9137885">
            <a:off x="3012708" y="1927272"/>
            <a:ext cx="1789522" cy="383986"/>
            <a:chOff x="271125" y="812725"/>
            <a:chExt cx="766525" cy="221725"/>
          </a:xfrm>
        </p:grpSpPr>
        <p:sp>
          <p:nvSpPr>
            <p:cNvPr id="18" name="Shape 100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1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30" name="Picture 6" descr="Image result for Check mark err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516" y="1696912"/>
            <a:ext cx="601777" cy="60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hape 143"/>
          <p:cNvSpPr/>
          <p:nvPr/>
        </p:nvSpPr>
        <p:spPr>
          <a:xfrm>
            <a:off x="1484509" y="2416882"/>
            <a:ext cx="1398761" cy="781639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FFFF"/>
                </a:solidFill>
                <a:latin typeface="Walter Turncoat" panose="020B0604020202020204" charset="0"/>
                <a:ea typeface="Walter Turncoat" panose="020B0604020202020204" charset="0"/>
                <a:cs typeface="Sniglet"/>
                <a:sym typeface="Sniglet"/>
              </a:rPr>
              <a:t>Google</a:t>
            </a:r>
            <a:endParaRPr lang="en" sz="1800" dirty="0">
              <a:solidFill>
                <a:srgbClr val="FFFFFF"/>
              </a:solidFill>
              <a:latin typeface="Walter Turncoat" panose="020B0604020202020204" charset="0"/>
              <a:ea typeface="Walter Turncoat" panose="020B0604020202020204" charset="0"/>
              <a:cs typeface="Sniglet"/>
              <a:sym typeface="Sniglet"/>
            </a:endParaRPr>
          </a:p>
        </p:txBody>
      </p:sp>
      <p:sp>
        <p:nvSpPr>
          <p:cNvPr id="22" name="Shape 149"/>
          <p:cNvSpPr/>
          <p:nvPr/>
        </p:nvSpPr>
        <p:spPr>
          <a:xfrm>
            <a:off x="1481585" y="2391332"/>
            <a:ext cx="1402624" cy="790951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矩形 12"/>
          <p:cNvSpPr/>
          <p:nvPr/>
        </p:nvSpPr>
        <p:spPr>
          <a:xfrm>
            <a:off x="5003449" y="1008720"/>
            <a:ext cx="864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4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🏃</a:t>
            </a:r>
            <a:endParaRPr lang="zh-CN" altLang="en-US" sz="4800" dirty="0"/>
          </a:p>
        </p:txBody>
      </p:sp>
      <p:sp>
        <p:nvSpPr>
          <p:cNvPr id="14" name="Shape 72"/>
          <p:cNvSpPr txBox="1">
            <a:spLocks/>
          </p:cNvSpPr>
          <p:nvPr/>
        </p:nvSpPr>
        <p:spPr>
          <a:xfrm>
            <a:off x="5921822" y="1008720"/>
            <a:ext cx="1663876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None/>
            </a:pPr>
            <a:r>
              <a:rPr lang="en-US" altLang="zh-CN" sz="32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</a:rPr>
              <a:t>http</a:t>
            </a:r>
          </a:p>
        </p:txBody>
      </p:sp>
      <p:sp>
        <p:nvSpPr>
          <p:cNvPr id="15" name="Shape 72"/>
          <p:cNvSpPr txBox="1">
            <a:spLocks/>
          </p:cNvSpPr>
          <p:nvPr/>
        </p:nvSpPr>
        <p:spPr>
          <a:xfrm>
            <a:off x="6399093" y="3403840"/>
            <a:ext cx="1663876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None/>
            </a:pPr>
            <a:r>
              <a:rPr lang="en-US" altLang="zh-CN" sz="32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3698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 smtClean="0"/>
              <a:t>BAD : http to https</a:t>
            </a:r>
            <a:endParaRPr lang="en-US" altLang="zh-CN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262" y="1803587"/>
            <a:ext cx="5497657" cy="333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1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/>
              <a:t>w</a:t>
            </a:r>
            <a:r>
              <a:rPr lang="en-US" altLang="zh-CN" sz="3200" dirty="0" smtClean="0"/>
              <a:t>hy is 307 ?</a:t>
            </a:r>
            <a:endParaRPr lang="en-US" altLang="zh-CN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487" y="1697161"/>
            <a:ext cx="4821208" cy="34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ttp header body leng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6" y="2221788"/>
            <a:ext cx="624840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63"/>
          <p:cNvSpPr txBox="1">
            <a:spLocks/>
          </p:cNvSpPr>
          <p:nvPr/>
        </p:nvSpPr>
        <p:spPr>
          <a:xfrm>
            <a:off x="1803646" y="335083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4000" dirty="0" smtClean="0"/>
              <a:t>http 1.1</a:t>
            </a:r>
            <a:endParaRPr lang="en" sz="4000" dirty="0"/>
          </a:p>
        </p:txBody>
      </p:sp>
      <p:sp>
        <p:nvSpPr>
          <p:cNvPr id="9" name="Shape 65"/>
          <p:cNvSpPr/>
          <p:nvPr/>
        </p:nvSpPr>
        <p:spPr>
          <a:xfrm>
            <a:off x="2163451" y="1184307"/>
            <a:ext cx="4573680" cy="17152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0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/>
              <a:t>HTTP Strict Transport Security</a:t>
            </a:r>
          </a:p>
        </p:txBody>
      </p:sp>
      <p:pic>
        <p:nvPicPr>
          <p:cNvPr id="7170" name="Picture 2" descr="The &quot;Strict-Transport-Security&quot; header being returned by the secure requ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8" y="1798154"/>
            <a:ext cx="5237332" cy="334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/>
              <a:t>Chromium’s HSTS preload list and Mozilla’s</a:t>
            </a:r>
          </a:p>
        </p:txBody>
      </p:sp>
      <p:sp>
        <p:nvSpPr>
          <p:cNvPr id="3" name="矩形 2"/>
          <p:cNvSpPr/>
          <p:nvPr/>
        </p:nvSpPr>
        <p:spPr>
          <a:xfrm>
            <a:off x="1142975" y="2066513"/>
            <a:ext cx="6858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https://chromium.googlesource.com/chromium/src/+/master/net/http/transport_security_state_static.</a:t>
            </a:r>
            <a:r>
              <a:rPr lang="zh-CN" altLang="en-US" sz="1100" dirty="0" smtClean="0">
                <a:solidFill>
                  <a:schemeClr val="bg1"/>
                </a:solidFill>
              </a:rPr>
              <a:t>json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r>
              <a:rPr lang="en-US" altLang="zh-CN" sz="1100" dirty="0">
                <a:solidFill>
                  <a:schemeClr val="bg1"/>
                </a:solidFill>
              </a:rPr>
              <a:t>https://dxr.mozilla.org/comm-central/source/mozilla/security/manager/ssl/nsSTSPreloadList.inc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79" y="2497400"/>
            <a:ext cx="5071623" cy="24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 smtClean="0"/>
              <a:t>HSTS support</a:t>
            </a:r>
            <a:endParaRPr lang="en-US" altLang="zh-CN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25" y="1919645"/>
            <a:ext cx="8191499" cy="292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CN" sz="3200" b="1" dirty="0"/>
              <a:t>CA Public Key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16" y="2090624"/>
            <a:ext cx="76771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CN" sz="3200" dirty="0" smtClean="0"/>
              <a:t>HPKP - </a:t>
            </a:r>
            <a:r>
              <a:rPr lang="en-US" altLang="zh-CN" sz="3200" b="1" dirty="0" smtClean="0"/>
              <a:t>HTTP </a:t>
            </a:r>
            <a:r>
              <a:rPr lang="en-US" altLang="zh-CN" sz="3200" b="1" dirty="0"/>
              <a:t>Public Key </a:t>
            </a:r>
            <a:r>
              <a:rPr lang="en-US" altLang="zh-CN" sz="3200" b="1" dirty="0" smtClean="0"/>
              <a:t>Pinning</a:t>
            </a:r>
            <a:endParaRPr lang="en-US" altLang="zh-CN" sz="3200" dirty="0"/>
          </a:p>
        </p:txBody>
      </p:sp>
      <p:sp>
        <p:nvSpPr>
          <p:cNvPr id="10" name="矩形 9"/>
          <p:cNvSpPr/>
          <p:nvPr/>
        </p:nvSpPr>
        <p:spPr>
          <a:xfrm>
            <a:off x="50078" y="4569839"/>
            <a:ext cx="904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>
                <a:solidFill>
                  <a:schemeClr val="bg1"/>
                </a:solidFill>
              </a:rPr>
              <a:t>add_header</a:t>
            </a:r>
            <a:r>
              <a:rPr lang="en-US" altLang="zh-CN" sz="1200" dirty="0">
                <a:solidFill>
                  <a:schemeClr val="bg1"/>
                </a:solidFill>
              </a:rPr>
              <a:t> Public-Key-Pins 'pin-sha256="</a:t>
            </a:r>
            <a:r>
              <a:rPr lang="en-US" altLang="zh-CN" sz="1200" dirty="0" smtClean="0">
                <a:solidFill>
                  <a:schemeClr val="bg1"/>
                </a:solidFill>
              </a:rPr>
              <a:t>YLh1dUR9y****BgFF2Fuihg</a:t>
            </a:r>
            <a:r>
              <a:rPr lang="en-US" altLang="zh-CN" sz="1200" dirty="0">
                <a:solidFill>
                  <a:schemeClr val="bg1"/>
                </a:solidFill>
              </a:rPr>
              <a:t>="; </a:t>
            </a:r>
            <a:r>
              <a:rPr lang="en-US" altLang="zh-CN" sz="1200" dirty="0" smtClean="0">
                <a:solidFill>
                  <a:schemeClr val="bg1"/>
                </a:solidFill>
              </a:rPr>
              <a:t>max-age=2592000</a:t>
            </a:r>
            <a:r>
              <a:rPr lang="en-US" altLang="zh-CN" sz="1200" dirty="0">
                <a:solidFill>
                  <a:schemeClr val="bg1"/>
                </a:solidFill>
              </a:rPr>
              <a:t>; </a:t>
            </a:r>
            <a:r>
              <a:rPr lang="en-US" altLang="zh-CN" sz="1200" dirty="0" err="1">
                <a:solidFill>
                  <a:schemeClr val="bg1"/>
                </a:solidFill>
              </a:rPr>
              <a:t>includeSubDomains</a:t>
            </a:r>
            <a:r>
              <a:rPr lang="en-US" altLang="zh-CN" sz="1200" dirty="0">
                <a:solidFill>
                  <a:schemeClr val="bg1"/>
                </a:solidFill>
              </a:rPr>
              <a:t>';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1033" name="Picture 9" descr="Image result for give up hpk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1" y="1727207"/>
            <a:ext cx="4879179" cy="27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27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CN" sz="3200" b="1" dirty="0"/>
              <a:t>Google abandons public key pinning</a:t>
            </a:r>
          </a:p>
        </p:txBody>
      </p:sp>
      <p:sp>
        <p:nvSpPr>
          <p:cNvPr id="7" name="矩形 6"/>
          <p:cNvSpPr/>
          <p:nvPr/>
        </p:nvSpPr>
        <p:spPr>
          <a:xfrm>
            <a:off x="178471" y="3620425"/>
            <a:ext cx="8787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Lao UI" panose="020B0502040204020203" pitchFamily="34" charset="0"/>
              </a:rPr>
              <a:t>·</a:t>
            </a:r>
            <a:r>
              <a:rPr lang="en-US" altLang="zh-CN" sz="16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Google introduced HPKP support for Chrome around </a:t>
            </a:r>
            <a:r>
              <a:rPr lang="en-US" altLang="zh-CN" sz="16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3 </a:t>
            </a:r>
            <a:r>
              <a:rPr lang="en-US" altLang="zh-CN" sz="16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years ago back in September 2015</a:t>
            </a:r>
            <a:r>
              <a:rPr lang="en-US" altLang="zh-CN" sz="16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.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Lao UI" panose="020B0502040204020203" pitchFamily="34" charset="0"/>
              </a:rPr>
              <a:t>·</a:t>
            </a:r>
            <a:r>
              <a:rPr lang="en-US" altLang="zh-CN" sz="16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 On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30 Oct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2017 </a:t>
            </a:r>
            <a:r>
              <a:rPr lang="en-US" altLang="zh-CN" sz="16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Google's </a:t>
            </a:r>
            <a:r>
              <a:rPr lang="en-US" altLang="zh-CN" sz="16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Chris Palmer announced plans to deprecate HPKP support by Chrome from May next year </a:t>
            </a:r>
            <a:r>
              <a:rPr lang="en-US" altLang="zh-CN" sz="16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.</a:t>
            </a:r>
            <a:endParaRPr lang="en-US" altLang="zh-CN" sz="1600" dirty="0">
              <a:solidFill>
                <a:schemeClr val="bg1"/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Lao UI" panose="020B0502040204020203" pitchFamily="34" charset="0"/>
              </a:rPr>
              <a:t>·</a:t>
            </a:r>
            <a:r>
              <a:rPr lang="en-US" altLang="zh-CN" sz="16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Chrome v67, 375 website</a:t>
            </a:r>
          </a:p>
        </p:txBody>
      </p:sp>
      <p:pic>
        <p:nvPicPr>
          <p:cNvPr id="11" name="Picture 2" descr="Image result for hpk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06" y="1672262"/>
            <a:ext cx="5264023" cy="175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4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7949" y="115614"/>
            <a:ext cx="76687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2"/>
              </a:rPr>
              <a:t>https://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2"/>
              </a:rPr>
              <a:t>pdfs.semanticscholar.org/187d/26258dc57d794ce4badb094e64cf8d3f7d88.pdf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3"/>
              </a:rPr>
              <a:t>https://scotthelme.co.uk/bypassing-hsts-or-hpkp-in-chrome-is-a-badidea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3"/>
              </a:rPr>
              <a:t>/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4"/>
              </a:rPr>
              <a:t>https://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4"/>
              </a:rPr>
              <a:t>en.wikipedia.org/wiki/HTTP_Public_Key_Pinning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5"/>
              </a:rPr>
              <a:t>https://www.troyhunt.com/understanding-http-strict-transport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5"/>
              </a:rPr>
              <a:t>/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6"/>
              </a:rPr>
              <a:t>https://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6"/>
              </a:rPr>
              <a:t>www.cnblogs.com/zhangshitong/p/6478721.html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7"/>
              </a:rPr>
              <a:t>https://nakedsecurity.sophos.com/2017/09/19/pypi-python-repository-hit-by-typosquatting-sneak-attack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7"/>
              </a:rPr>
              <a:t>/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8"/>
              </a:rPr>
              <a:t>http://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8"/>
              </a:rPr>
              <a:t>www.freebuf.com/articles/web/126210.html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9"/>
              </a:rPr>
              <a:t>https://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9"/>
              </a:rPr>
              <a:t>www.secpulse.com/archives/6068.html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10"/>
              </a:rPr>
              <a:t>http://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10"/>
              </a:rPr>
              <a:t>www.moonsec.com/post-544.html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11"/>
              </a:rPr>
              <a:t>https://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11"/>
              </a:rPr>
              <a:t>baike.baidu.com/item/DNS%E6%AC%BA%E9%AA%97/8759836?fr=aladdin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12"/>
              </a:rPr>
              <a:t>https://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12"/>
              </a:rPr>
              <a:t>www.zhihu.com/question/34074946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13"/>
              </a:rPr>
              <a:t>https://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13"/>
              </a:rPr>
              <a:t>www.w3.org/Protocols/rfc2616/rfc2616-sec4.html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14"/>
              </a:rPr>
              <a:t>http://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  <a:hlinkClick r:id="rId14"/>
              </a:rPr>
              <a:t>www.kalitut.com/2014/06/what-is-kali-linux.html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62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ctrTitle" idx="4294967295"/>
          </p:nvPr>
        </p:nvSpPr>
        <p:spPr>
          <a:xfrm>
            <a:off x="1822500" y="2145030"/>
            <a:ext cx="54570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/>
              <a:t>thanks!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subTitle" idx="4294967295"/>
          </p:nvPr>
        </p:nvSpPr>
        <p:spPr>
          <a:xfrm>
            <a:off x="1275150" y="3319359"/>
            <a:ext cx="6593700" cy="74198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latin typeface="Walter Turncoat" panose="020B0604020202020204" charset="0"/>
                <a:ea typeface="Walter Turncoat" panose="020B0604020202020204" charset="0"/>
              </a:rPr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3799401" y="2994255"/>
            <a:ext cx="144248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371"/>
          <p:cNvSpPr/>
          <p:nvPr/>
        </p:nvSpPr>
        <p:spPr>
          <a:xfrm>
            <a:off x="3799401" y="530607"/>
            <a:ext cx="1104910" cy="1088367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73"/>
          <p:cNvSpPr/>
          <p:nvPr/>
        </p:nvSpPr>
        <p:spPr>
          <a:xfrm>
            <a:off x="4244636" y="1038867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0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3"/>
          <p:cNvSpPr txBox="1">
            <a:spLocks/>
          </p:cNvSpPr>
          <p:nvPr/>
        </p:nvSpPr>
        <p:spPr>
          <a:xfrm>
            <a:off x="1803646" y="335083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4000" dirty="0" smtClean="0"/>
              <a:t>http 2.0</a:t>
            </a:r>
            <a:endParaRPr lang="en" sz="4000" dirty="0"/>
          </a:p>
        </p:txBody>
      </p:sp>
      <p:sp>
        <p:nvSpPr>
          <p:cNvPr id="9" name="Shape 65"/>
          <p:cNvSpPr/>
          <p:nvPr/>
        </p:nvSpPr>
        <p:spPr>
          <a:xfrm>
            <a:off x="2163451" y="1184307"/>
            <a:ext cx="4573680" cy="17152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093"/>
            <a:ext cx="3728478" cy="36974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478" y="1446093"/>
            <a:ext cx="5457497" cy="39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7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3"/>
          <p:cNvSpPr txBox="1">
            <a:spLocks/>
          </p:cNvSpPr>
          <p:nvPr/>
        </p:nvSpPr>
        <p:spPr>
          <a:xfrm>
            <a:off x="1803646" y="335083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4800" dirty="0"/>
              <a:t>man in the middle</a:t>
            </a:r>
            <a:endParaRPr lang="en" sz="4800" dirty="0"/>
          </a:p>
        </p:txBody>
      </p:sp>
      <p:sp>
        <p:nvSpPr>
          <p:cNvPr id="9" name="Shape 65"/>
          <p:cNvSpPr/>
          <p:nvPr/>
        </p:nvSpPr>
        <p:spPr>
          <a:xfrm>
            <a:off x="2163451" y="1184307"/>
            <a:ext cx="4573680" cy="17152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50" name="Picture 2" descr="Image result for man in the midd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38" y="1738319"/>
            <a:ext cx="5074416" cy="284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65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sz="3200" dirty="0" smtClean="0">
                <a:latin typeface="Walter Turncoat" panose="020B0604020202020204" charset="0"/>
                <a:ea typeface="Walter Turncoat" panose="020B0604020202020204" charset="0"/>
              </a:rPr>
              <a:t>WEB </a:t>
            </a:r>
            <a:r>
              <a:rPr lang="en-US" altLang="zh-CN" sz="3200" dirty="0" err="1" smtClean="0">
                <a:latin typeface="Walter Turncoat" panose="020B0604020202020204" charset="0"/>
                <a:ea typeface="Walter Turncoat" panose="020B0604020202020204" charset="0"/>
              </a:rPr>
              <a:t>SoftWare</a:t>
            </a:r>
            <a:endParaRPr lang="en" sz="32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930444" y="2192775"/>
            <a:ext cx="3227617" cy="210584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altLang="zh-CN" sz="3200" dirty="0" err="1" smtClean="0"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burpsuit</a:t>
            </a:r>
            <a:endParaRPr lang="en-US" altLang="zh-CN" sz="3200" dirty="0" smtClean="0"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lvl="0">
              <a:buNone/>
            </a:pPr>
            <a:endParaRPr lang="en-US" altLang="zh-CN" sz="1800" dirty="0" smtClean="0"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>
              <a:buNone/>
            </a:pPr>
            <a:r>
              <a:rPr lang="en-US" altLang="zh-CN" sz="1800" dirty="0">
                <a:latin typeface="Walter Turncoat" panose="020B0604020202020204" charset="0"/>
                <a:ea typeface="Walter Turncoat" panose="020B0604020202020204" charset="0"/>
              </a:rPr>
              <a:t>Web </a:t>
            </a:r>
            <a:r>
              <a:rPr lang="en-US" altLang="zh-CN" sz="1800" dirty="0" smtClean="0">
                <a:latin typeface="Walter Turncoat" panose="020B0604020202020204" charset="0"/>
                <a:ea typeface="Walter Turncoat" panose="020B0604020202020204" charset="0"/>
              </a:rPr>
              <a:t>vulnerability scanner</a:t>
            </a:r>
          </a:p>
          <a:p>
            <a:pPr>
              <a:buNone/>
            </a:pPr>
            <a:endParaRPr lang="en-US" altLang="zh-CN" sz="1000" dirty="0">
              <a:latin typeface="Walter Turncoat" panose="020B0604020202020204" charset="0"/>
              <a:ea typeface="Walter Turncoat" panose="020B0604020202020204" charset="0"/>
            </a:endParaRPr>
          </a:p>
          <a:p>
            <a:pPr>
              <a:buNone/>
            </a:pPr>
            <a:r>
              <a:rPr lang="en-US" altLang="zh-CN" sz="1800" dirty="0">
                <a:latin typeface="Walter Turncoat" panose="020B0604020202020204" charset="0"/>
                <a:ea typeface="Walter Turncoat" panose="020B0604020202020204" charset="0"/>
              </a:rPr>
              <a:t>Advanced manual </a:t>
            </a:r>
            <a:r>
              <a:rPr lang="en-US" altLang="zh-CN" sz="1800" dirty="0" smtClean="0">
                <a:latin typeface="Walter Turncoat" panose="020B0604020202020204" charset="0"/>
                <a:ea typeface="Walter Turncoat" panose="020B0604020202020204" charset="0"/>
              </a:rPr>
              <a:t>tools</a:t>
            </a:r>
          </a:p>
          <a:p>
            <a:pPr>
              <a:buNone/>
            </a:pPr>
            <a:endParaRPr lang="en-US" altLang="zh-CN" sz="1000" dirty="0">
              <a:latin typeface="Walter Turncoat" panose="020B0604020202020204" charset="0"/>
              <a:ea typeface="Walter Turncoat" panose="020B0604020202020204" charset="0"/>
            </a:endParaRPr>
          </a:p>
          <a:p>
            <a:pPr>
              <a:buNone/>
            </a:pPr>
            <a:r>
              <a:rPr lang="en-US" altLang="zh-CN" sz="1800" dirty="0">
                <a:latin typeface="Walter Turncoat" panose="020B0604020202020204" charset="0"/>
                <a:ea typeface="Walter Turncoat" panose="020B0604020202020204" charset="0"/>
              </a:rPr>
              <a:t>Essential manual tools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906074" y="2192775"/>
            <a:ext cx="4024370" cy="273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altLang="zh-CN" sz="3200" dirty="0" smtClean="0"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fiddler</a:t>
            </a:r>
          </a:p>
          <a:p>
            <a:pPr lvl="0">
              <a:buNone/>
            </a:pPr>
            <a:endParaRPr lang="en-US" altLang="zh-CN" sz="1800" dirty="0" smtClean="0"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lvl="0">
              <a:buNone/>
            </a:pPr>
            <a:r>
              <a:rPr lang="en-US" altLang="zh-CN" sz="1800" dirty="0" smtClean="0">
                <a:latin typeface="Walter Turncoat" panose="020B0604020202020204" charset="0"/>
                <a:ea typeface="Walter Turncoat" panose="020B0604020202020204" charset="0"/>
              </a:rPr>
              <a:t>HTTP/HTTPS Traffic </a:t>
            </a:r>
            <a:r>
              <a:rPr lang="en-US" altLang="zh-CN" sz="1800" dirty="0" err="1" smtClean="0">
                <a:latin typeface="Walter Turncoat" panose="020B0604020202020204" charset="0"/>
                <a:ea typeface="Walter Turncoat" panose="020B0604020202020204" charset="0"/>
              </a:rPr>
              <a:t>Recordig</a:t>
            </a:r>
            <a:endParaRPr lang="en-US" altLang="zh-CN" sz="1800" dirty="0" smtClean="0">
              <a:latin typeface="Walter Turncoat" panose="020B0604020202020204" charset="0"/>
              <a:ea typeface="Walter Turncoat" panose="020B0604020202020204" charset="0"/>
            </a:endParaRPr>
          </a:p>
          <a:p>
            <a:pPr lvl="0">
              <a:buNone/>
            </a:pPr>
            <a:endParaRPr lang="en-US" altLang="zh-CN" sz="1000" dirty="0">
              <a:latin typeface="Walter Turncoat" panose="020B0604020202020204" charset="0"/>
              <a:ea typeface="Walter Turncoat" panose="020B0604020202020204" charset="0"/>
            </a:endParaRPr>
          </a:p>
          <a:p>
            <a:pPr lvl="0">
              <a:buNone/>
            </a:pPr>
            <a:r>
              <a:rPr lang="en-US" altLang="zh-CN" sz="1800" dirty="0" smtClean="0">
                <a:latin typeface="Walter Turncoat" panose="020B0604020202020204" charset="0"/>
                <a:ea typeface="Walter Turncoat" panose="020B0604020202020204" charset="0"/>
              </a:rPr>
              <a:t>Web Debugging</a:t>
            </a:r>
            <a:endParaRPr lang="en-US" altLang="zh-CN" sz="1800" dirty="0">
              <a:latin typeface="Walter Turncoat" panose="020B0604020202020204" charset="0"/>
              <a:ea typeface="Walter Turncoat" panose="020B0604020202020204" charset="0"/>
            </a:endParaRPr>
          </a:p>
          <a:p>
            <a:pPr lvl="0">
              <a:buNone/>
            </a:pPr>
            <a:endParaRPr lang="en-US" altLang="zh-CN" sz="1000" dirty="0">
              <a:latin typeface="Walter Turncoat" panose="020B0604020202020204" charset="0"/>
              <a:ea typeface="Walter Turncoat" panose="020B0604020202020204" charset="0"/>
            </a:endParaRPr>
          </a:p>
          <a:p>
            <a:pPr lvl="0">
              <a:buNone/>
            </a:pPr>
            <a:r>
              <a:rPr lang="en-US" altLang="zh-CN" sz="1800" dirty="0" smtClean="0">
                <a:latin typeface="Walter Turncoat" panose="020B0604020202020204" charset="0"/>
                <a:ea typeface="Walter Turncoat" panose="020B0604020202020204" charset="0"/>
              </a:rPr>
              <a:t>Web Session Manipulation</a:t>
            </a:r>
            <a:endParaRPr lang="en-US" altLang="zh-CN" sz="1800" dirty="0">
              <a:latin typeface="Walter Turncoat" panose="020B0604020202020204" charset="0"/>
              <a:ea typeface="Walter Turncoat" panose="020B0604020202020204" charset="0"/>
            </a:endParaRPr>
          </a:p>
          <a:p>
            <a:pPr lvl="0">
              <a:buNone/>
            </a:pPr>
            <a:endParaRPr lang="en-US" altLang="zh-CN" sz="1000" dirty="0">
              <a:latin typeface="Walter Turncoat" panose="020B0604020202020204" charset="0"/>
              <a:ea typeface="Walter Turncoat" panose="020B0604020202020204" charset="0"/>
            </a:endParaRPr>
          </a:p>
          <a:p>
            <a:pPr lvl="0">
              <a:buNone/>
            </a:pPr>
            <a:r>
              <a:rPr lang="en-US" altLang="zh-CN" sz="1800" dirty="0" smtClean="0">
                <a:latin typeface="Walter Turncoat" panose="020B0604020202020204" charset="0"/>
                <a:ea typeface="Walter Turncoat" panose="020B0604020202020204" charset="0"/>
              </a:rPr>
              <a:t>Customizable Free Tool</a:t>
            </a:r>
            <a:endParaRPr lang="en-US" altLang="zh-CN" sz="18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4344920" y="482551"/>
            <a:ext cx="382375" cy="402590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77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wiresh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38" y="1714274"/>
            <a:ext cx="6077318" cy="34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ireshark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709" y="224220"/>
            <a:ext cx="1374775" cy="137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9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05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06"/>
          <p:cNvSpPr/>
          <p:nvPr/>
        </p:nvSpPr>
        <p:spPr>
          <a:xfrm>
            <a:off x="4274709" y="485775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516725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2800" dirty="0" err="1" smtClean="0">
                <a:solidFill>
                  <a:srgbClr val="FFFFFF"/>
                </a:solidFill>
                <a:latin typeface="Walter Turncoat" panose="020B0604020202020204" charset="0"/>
                <a:ea typeface="Walter Turncoat" panose="020B0604020202020204" charset="0"/>
                <a:sym typeface="Walter Turncoat"/>
              </a:rPr>
              <a:t>wifi</a:t>
            </a:r>
            <a:endParaRPr lang="en" altLang="zh-CN" sz="1800" dirty="0">
              <a:solidFill>
                <a:srgbClr val="FFFFFF"/>
              </a:solidFill>
              <a:latin typeface="段宁毛笔行书" panose="03000509000000000000" pitchFamily="65" charset="-122"/>
              <a:ea typeface="段宁毛笔行书" panose="03000509000000000000" pitchFamily="65" charset="-122"/>
              <a:cs typeface="Sniglet"/>
              <a:sym typeface="Sniglet"/>
            </a:endParaRPr>
          </a:p>
        </p:txBody>
      </p:sp>
      <p:sp>
        <p:nvSpPr>
          <p:cNvPr id="16" name="Shape 144"/>
          <p:cNvSpPr/>
          <p:nvPr/>
        </p:nvSpPr>
        <p:spPr>
          <a:xfrm>
            <a:off x="1694600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 smtClean="0">
                <a:solidFill>
                  <a:srgbClr val="FFFFFF"/>
                </a:solidFill>
                <a:latin typeface="Walter Turncoat" panose="020B0604020202020204" charset="0"/>
                <a:ea typeface="Walter Turncoat" panose="020B0604020202020204" charset="0"/>
                <a:sym typeface="Walter Turncoat"/>
              </a:rPr>
              <a:t>hosts</a:t>
            </a:r>
            <a:endParaRPr lang="en" sz="1800" dirty="0">
              <a:solidFill>
                <a:srgbClr val="FFFFFF"/>
              </a:solidFill>
              <a:latin typeface="段宁毛笔行书" panose="03000509000000000000" pitchFamily="65" charset="-122"/>
              <a:ea typeface="段宁毛笔行书" panose="03000509000000000000" pitchFamily="65" charset="-122"/>
              <a:cs typeface="Sniglet"/>
              <a:sym typeface="Sniglet"/>
            </a:endParaRPr>
          </a:p>
        </p:txBody>
      </p:sp>
      <p:sp>
        <p:nvSpPr>
          <p:cNvPr id="17" name="Shape 145"/>
          <p:cNvSpPr/>
          <p:nvPr/>
        </p:nvSpPr>
        <p:spPr>
          <a:xfrm>
            <a:off x="5338849" y="1808525"/>
            <a:ext cx="2354723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2800" dirty="0" smtClean="0">
                <a:solidFill>
                  <a:srgbClr val="FFFFFF"/>
                </a:solidFill>
                <a:latin typeface="Walter Turncoat" panose="020B0604020202020204" charset="0"/>
                <a:ea typeface="Walter Turncoat" panose="020B0604020202020204" charset="0"/>
                <a:sym typeface="Walter Turncoat"/>
              </a:rPr>
              <a:t>gateway</a:t>
            </a:r>
            <a:endParaRPr lang="en" altLang="zh-CN" sz="1800" dirty="0">
              <a:solidFill>
                <a:srgbClr val="FFFFFF"/>
              </a:solidFill>
              <a:latin typeface="段宁毛笔行书" panose="03000509000000000000" pitchFamily="65" charset="-122"/>
              <a:ea typeface="段宁毛笔行书" panose="03000509000000000000" pitchFamily="65" charset="-122"/>
              <a:cs typeface="Sniglet"/>
              <a:sym typeface="Sniglet"/>
            </a:endParaRPr>
          </a:p>
        </p:txBody>
      </p:sp>
      <p:sp>
        <p:nvSpPr>
          <p:cNvPr id="18" name="Shape 148"/>
          <p:cNvSpPr/>
          <p:nvPr/>
        </p:nvSpPr>
        <p:spPr>
          <a:xfrm>
            <a:off x="1694600" y="1835825"/>
            <a:ext cx="2138977" cy="205027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9"/>
          <p:cNvSpPr/>
          <p:nvPr/>
        </p:nvSpPr>
        <p:spPr>
          <a:xfrm>
            <a:off x="3513800" y="1782975"/>
            <a:ext cx="2138891" cy="2158410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50"/>
          <p:cNvSpPr/>
          <p:nvPr/>
        </p:nvSpPr>
        <p:spPr>
          <a:xfrm>
            <a:off x="5335862" y="1835825"/>
            <a:ext cx="2273628" cy="205027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2"/>
          <p:cNvSpPr txBox="1">
            <a:spLocks noGrp="1"/>
          </p:cNvSpPr>
          <p:nvPr>
            <p:ph type="title"/>
          </p:nvPr>
        </p:nvSpPr>
        <p:spPr>
          <a:xfrm>
            <a:off x="-6025" y="1118807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2800" dirty="0">
                <a:latin typeface="Walter Turncoat" panose="020B0604020202020204" charset="0"/>
                <a:ea typeface="Walter Turncoat" panose="020B0604020202020204" charset="0"/>
              </a:rPr>
              <a:t>the type of MITM</a:t>
            </a:r>
            <a:endParaRPr lang="en" dirty="0">
              <a:latin typeface="段宁毛笔行书" panose="03000509000000000000" pitchFamily="65" charset="-122"/>
              <a:ea typeface="段宁毛笔行书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51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58" y="1919645"/>
            <a:ext cx="2878733" cy="2492478"/>
          </a:xfrm>
          <a:prstGeom prst="rect">
            <a:avLst/>
          </a:prstGeom>
        </p:spPr>
      </p:pic>
      <p:sp>
        <p:nvSpPr>
          <p:cNvPr id="8" name="Shape 14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7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16"/>
          <p:cNvSpPr txBox="1">
            <a:spLocks noGrp="1"/>
          </p:cNvSpPr>
          <p:nvPr>
            <p:ph type="title"/>
          </p:nvPr>
        </p:nvSpPr>
        <p:spPr>
          <a:xfrm>
            <a:off x="-6025" y="106224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sz="3200" dirty="0" smtClean="0">
                <a:latin typeface="Walter Turncoat" panose="020B0604020202020204" charset="0"/>
                <a:ea typeface="Walter Turncoat" panose="020B0604020202020204" charset="0"/>
              </a:rPr>
              <a:t>hosts</a:t>
            </a:r>
            <a:endParaRPr lang="en" sz="3200" dirty="0">
              <a:latin typeface="Walter Turncoat" panose="020B0604020202020204" charset="0"/>
              <a:ea typeface="Walter Turncoat" panose="020B06040202020202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89688" y="2196388"/>
            <a:ext cx="33937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·</a:t>
            </a:r>
            <a:r>
              <a:rPr lang="en-US" altLang="zh-CN" sz="20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cracked software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· proxy</a:t>
            </a:r>
          </a:p>
          <a:p>
            <a:pPr lvl="0"/>
            <a:r>
              <a:rPr lang="en-US" altLang="zh-CN" sz="20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· </a:t>
            </a:r>
            <a:r>
              <a:rPr lang="en-US" altLang="zh-CN" sz="2000" dirty="0" err="1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vpn</a:t>
            </a:r>
            <a:endParaRPr lang="en-US" altLang="zh-CN" sz="2000" dirty="0" smtClean="0">
              <a:solidFill>
                <a:schemeClr val="bg1"/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lvl="0"/>
            <a:r>
              <a:rPr lang="en-US" altLang="zh-CN" sz="2000" dirty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· SS</a:t>
            </a:r>
            <a:endParaRPr lang="en-US" altLang="zh-CN" sz="2000" dirty="0" smtClean="0">
              <a:solidFill>
                <a:schemeClr val="bg1"/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  <a:p>
            <a:pPr lvl="0"/>
            <a:r>
              <a:rPr lang="en-US" altLang="zh-CN" sz="20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· shadows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Walter Turncoat" panose="020B0604020202020204" charset="0"/>
                <a:ea typeface="Walter Turncoat" panose="020B0604020202020204" charset="0"/>
                <a:cs typeface="Lao UI" panose="020B0502040204020203" pitchFamily="34" charset="0"/>
              </a:rPr>
              <a:t>· manual</a:t>
            </a:r>
            <a:endParaRPr lang="en-US" altLang="zh-CN" sz="2000" dirty="0">
              <a:solidFill>
                <a:schemeClr val="bg1"/>
              </a:solidFill>
              <a:latin typeface="Walter Turncoat" panose="020B0604020202020204" charset="0"/>
              <a:ea typeface="Walter Turncoat" panose="020B0604020202020204" charset="0"/>
              <a:cs typeface="Lao UI" panose="020B0502040204020203" pitchFamily="34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477558" y="1919645"/>
            <a:ext cx="3011873" cy="2666960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32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2936</TotalTime>
  <Words>375</Words>
  <Application>Microsoft Office PowerPoint</Application>
  <PresentationFormat>全屏显示(16:9)</PresentationFormat>
  <Paragraphs>104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Lao UI</vt:lpstr>
      <vt:lpstr>Sniglet</vt:lpstr>
      <vt:lpstr>Arial</vt:lpstr>
      <vt:lpstr>Walter Turncoat</vt:lpstr>
      <vt:lpstr>宋体</vt:lpstr>
      <vt:lpstr>段宁毛笔行书</vt:lpstr>
      <vt:lpstr>Arial Unicode MS</vt:lpstr>
      <vt:lpstr>微软雅黑</vt:lpstr>
      <vt:lpstr>华文行楷</vt:lpstr>
      <vt:lpstr>Ursula template</vt:lpstr>
      <vt:lpstr>Shy Song 2018 / 01 / 25</vt:lpstr>
      <vt:lpstr>HTTP</vt:lpstr>
      <vt:lpstr>PowerPoint 演示文稿</vt:lpstr>
      <vt:lpstr>PowerPoint 演示文稿</vt:lpstr>
      <vt:lpstr>PowerPoint 演示文稿</vt:lpstr>
      <vt:lpstr>WEB SoftWare</vt:lpstr>
      <vt:lpstr>PowerPoint 演示文稿</vt:lpstr>
      <vt:lpstr>the type of MITM</vt:lpstr>
      <vt:lpstr>hosts</vt:lpstr>
      <vt:lpstr>wifi</vt:lpstr>
      <vt:lpstr>wifi</vt:lpstr>
      <vt:lpstr>Service Set Identifier</vt:lpstr>
      <vt:lpstr>wifipineapple</vt:lpstr>
      <vt:lpstr>Address Resolution Protocol</vt:lpstr>
      <vt:lpstr>PowerPoint 演示文稿</vt:lpstr>
      <vt:lpstr>PowerPoint 演示文稿</vt:lpstr>
      <vt:lpstr>iframe</vt:lpstr>
      <vt:lpstr>Pseudo base station</vt:lpstr>
      <vt:lpstr>typosquatting</vt:lpstr>
      <vt:lpstr>Http over Secure Socket Layer</vt:lpstr>
      <vt:lpstr>PowerPoint 演示文稿</vt:lpstr>
      <vt:lpstr>Classification of Encryption Methods</vt:lpstr>
      <vt:lpstr>Rivest–Shamir–Adleman</vt:lpstr>
      <vt:lpstr>PowerPoint 演示文稿</vt:lpstr>
      <vt:lpstr>PowerPoint 演示文稿</vt:lpstr>
      <vt:lpstr>PowerPoint 演示文稿</vt:lpstr>
      <vt:lpstr>PowerPoint 演示文稿</vt:lpstr>
      <vt:lpstr>BAD : http to https</vt:lpstr>
      <vt:lpstr>why is 307 ?</vt:lpstr>
      <vt:lpstr>HTTP Strict Transport Security</vt:lpstr>
      <vt:lpstr>Chromium’s HSTS preload list and Mozilla’s</vt:lpstr>
      <vt:lpstr>HSTS support</vt:lpstr>
      <vt:lpstr>CA Public Key</vt:lpstr>
      <vt:lpstr>HPKP - HTTP Public Key Pinning</vt:lpstr>
      <vt:lpstr>Google abandons public key pinning</vt:lpstr>
      <vt:lpstr>PowerPoint 演示文稿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Shy Song</dc:creator>
  <cp:lastModifiedBy>Shy Song</cp:lastModifiedBy>
  <cp:revision>130</cp:revision>
  <dcterms:modified xsi:type="dcterms:W3CDTF">2018-01-25T03:17:17Z</dcterms:modified>
</cp:coreProperties>
</file>